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82" r:id="rId5"/>
    <p:sldId id="260" r:id="rId6"/>
    <p:sldId id="259" r:id="rId7"/>
    <p:sldId id="264" r:id="rId8"/>
    <p:sldId id="280" r:id="rId9"/>
    <p:sldId id="281" r:id="rId10"/>
    <p:sldId id="283" r:id="rId11"/>
    <p:sldId id="27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64"/>
          </p14:sldIdLst>
        </p14:section>
        <p14:section name="Раздел без заголовка" id="{F8F7FA1B-17D6-4D62-9628-9A5210F9E51C}">
          <p14:sldIdLst>
            <p14:sldId id="280"/>
            <p14:sldId id="281"/>
            <p14:sldId id="28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йхутдинов Ренат Фаязович" initials="ШРФ" lastIdx="1" clrIdx="0">
    <p:extLst>
      <p:ext uri="{19B8F6BF-5375-455C-9EA6-DF929625EA0E}">
        <p15:presenceInfo xmlns:p15="http://schemas.microsoft.com/office/powerpoint/2012/main" userId="S-1-5-21-3772839150-2282595015-361911735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8/17/2023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g"/><Relationship Id="rId2" Type="http://schemas.openxmlformats.org/officeDocument/2006/relationships/image" Target="../media/image30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emf"/><Relationship Id="rId7" Type="http://schemas.openxmlformats.org/officeDocument/2006/relationships/package" Target="../embeddings/Microsoft_Excel_Worksheet3.xlsx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2.xlsx"/><Relationship Id="rId10" Type="http://schemas.openxmlformats.org/officeDocument/2006/relationships/image" Target="../media/image29.emf"/><Relationship Id="rId4" Type="http://schemas.openxmlformats.org/officeDocument/2006/relationships/package" Target="../embeddings/Microsoft_Excel_Worksheet1.xlsx"/><Relationship Id="rId9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 err="1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4890502" y="4349554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4384562" y="371704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 err="1">
                <a:solidFill>
                  <a:srgbClr val="C00000"/>
                </a:solidFill>
                <a:latin typeface="Calibri"/>
              </a:rPr>
              <a:t>Телеграм</a:t>
            </a:r>
            <a:r>
              <a:rPr lang="ru-RU" sz="1700" b="1" dirty="0">
                <a:solidFill>
                  <a:srgbClr val="C00000"/>
                </a:solidFill>
                <a:latin typeface="Calibri"/>
              </a:rPr>
              <a:t>-канал </a:t>
            </a:r>
            <a:endParaRPr dirty="0"/>
          </a:p>
          <a:p>
            <a:pPr algn="ctr" defTabSz="554492">
              <a:defRPr/>
            </a:pPr>
            <a:r>
              <a:rPr lang="ru-RU" sz="1700" b="1" dirty="0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8042793" y="3705476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solidFill>
                  <a:srgbClr val="C00000"/>
                </a:solidFill>
                <a:latin typeface="Calibri"/>
              </a:rPr>
              <a:t>Сообщество </a:t>
            </a:r>
            <a:r>
              <a:rPr lang="ru-RU" sz="1700" b="1" dirty="0" err="1">
                <a:solidFill>
                  <a:srgbClr val="C00000"/>
                </a:solidFill>
                <a:latin typeface="Calibri"/>
              </a:rPr>
              <a:t>ВКонтакте</a:t>
            </a:r>
            <a:r>
              <a:rPr lang="ru-RU" sz="1700" b="1" dirty="0">
                <a:solidFill>
                  <a:srgbClr val="C00000"/>
                </a:solidFill>
                <a:latin typeface="Calibri"/>
              </a:rPr>
              <a:t> </a:t>
            </a:r>
            <a:endParaRPr dirty="0"/>
          </a:p>
          <a:p>
            <a:pPr algn="ctr" defTabSz="554492">
              <a:defRPr/>
            </a:pPr>
            <a:r>
              <a:rPr lang="ru-RU" sz="1700" b="1" dirty="0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389596" y="4577310"/>
            <a:ext cx="2222280" cy="2222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4662870"/>
            <a:chOff x="5865296" y="148992"/>
            <a:chExt cx="6248249" cy="4528492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3720009" cy="2044145"/>
              <a:chOff x="5948252" y="1540160"/>
              <a:chExt cx="3720009" cy="2044145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2BB6B3-2BA4-4E75-BA13-468B742F55E2}"/>
              </a:ext>
            </a:extLst>
          </p:cNvPr>
          <p:cNvSpPr/>
          <p:nvPr/>
        </p:nvSpPr>
        <p:spPr bwMode="auto">
          <a:xfrm>
            <a:off x="7517920" y="444156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CD9E3B-D85A-474A-90D3-B4A0A474E049}"/>
              </a:ext>
            </a:extLst>
          </p:cNvPr>
          <p:cNvSpPr/>
          <p:nvPr/>
        </p:nvSpPr>
        <p:spPr bwMode="auto">
          <a:xfrm>
            <a:off x="7545035" y="4288546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32567" y="438841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064034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2</a:t>
              </a:r>
              <a:r>
                <a:rPr lang="ru-RU" b="1" dirty="0">
                  <a:solidFill>
                    <a:srgbClr val="C00000"/>
                  </a:solidFill>
                </a:rPr>
                <a:t>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«СТАРТАП»</a:t>
            </a:r>
            <a:endParaRPr dirty="0"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23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2023»</a:t>
            </a:r>
            <a:endParaRPr dirty="0"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41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345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 млн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500 000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499 000 долларов США </a:t>
            </a:r>
            <a:endParaRPr sz="1400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269047" y="46465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99 000 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endParaRPr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МОИ СУБСИДИИ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480A4-643F-4B5C-885D-E0F50BCC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19425F-43EA-4EEB-A835-425DF7C4A678}"/>
              </a:ext>
            </a:extLst>
          </p:cNvPr>
          <p:cNvSpPr/>
          <p:nvPr/>
        </p:nvSpPr>
        <p:spPr bwMode="auto">
          <a:xfrm>
            <a:off x="5231904" y="512469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ПРОИЗВОДСТВА 2023»</a:t>
            </a:r>
            <a:endParaRPr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134E25F-5F89-418F-9F23-26178CBC4CD2}"/>
              </a:ext>
            </a:extLst>
          </p:cNvPr>
          <p:cNvGrpSpPr/>
          <p:nvPr/>
        </p:nvGrpSpPr>
        <p:grpSpPr bwMode="auto">
          <a:xfrm>
            <a:off x="5123891" y="180069"/>
            <a:ext cx="6107179" cy="1099598"/>
            <a:chOff x="5948252" y="163010"/>
            <a:chExt cx="4370827" cy="1099598"/>
          </a:xfrm>
        </p:grpSpPr>
        <p:sp>
          <p:nvSpPr>
            <p:cNvPr id="13" name="Скругленный прямоугольник 38">
              <a:extLst>
                <a:ext uri="{FF2B5EF4-FFF2-40B4-BE49-F238E27FC236}">
                  <a16:creationId xmlns:a16="http://schemas.microsoft.com/office/drawing/2014/main" id="{2AA08241-BE68-47EB-87EC-81C348A92F31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кругленный прямоугольник 14">
              <a:extLst>
                <a:ext uri="{FF2B5EF4-FFF2-40B4-BE49-F238E27FC236}">
                  <a16:creationId xmlns:a16="http://schemas.microsoft.com/office/drawing/2014/main" id="{306B5DFE-6CFC-4A94-BEA5-DAE501290E6B}"/>
                </a:ext>
              </a:extLst>
            </p:cNvPr>
            <p:cNvSpPr/>
            <p:nvPr/>
          </p:nvSpPr>
          <p:spPr bwMode="auto">
            <a:xfrm>
              <a:off x="8652056" y="163010"/>
              <a:ext cx="129017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 dirty="0"/>
            </a:p>
          </p:txBody>
        </p:sp>
      </p:grp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B1A30002-2891-4092-AA0D-04582E8E4069}"/>
              </a:ext>
            </a:extLst>
          </p:cNvPr>
          <p:cNvSpPr/>
          <p:nvPr/>
        </p:nvSpPr>
        <p:spPr bwMode="auto">
          <a:xfrm>
            <a:off x="9120336" y="1497662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МОИ СУБСИДИИ</a:t>
            </a:r>
            <a:endParaRPr dirty="0"/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52BCE643-E9DF-4274-93DE-138A55D5567C}"/>
              </a:ext>
            </a:extLst>
          </p:cNvPr>
          <p:cNvSpPr/>
          <p:nvPr/>
        </p:nvSpPr>
        <p:spPr bwMode="auto">
          <a:xfrm>
            <a:off x="8901807" y="163563"/>
            <a:ext cx="1874713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МОИ СУБСИДИИ</a:t>
            </a:r>
            <a:endParaRPr dirty="0"/>
          </a:p>
        </p:txBody>
      </p:sp>
      <p:sp>
        <p:nvSpPr>
          <p:cNvPr id="18" name="Кольцо 32">
            <a:extLst>
              <a:ext uri="{FF2B5EF4-FFF2-40B4-BE49-F238E27FC236}">
                <a16:creationId xmlns:a16="http://schemas.microsoft.com/office/drawing/2014/main" id="{C967CE8F-D7FF-4FD8-8EF3-B8C58A578F1E}"/>
              </a:ext>
            </a:extLst>
          </p:cNvPr>
          <p:cNvSpPr/>
          <p:nvPr/>
        </p:nvSpPr>
        <p:spPr bwMode="auto">
          <a:xfrm>
            <a:off x="5290497" y="206804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F41F11-27AB-4DAA-AD7F-1CC553F0E1CD}"/>
              </a:ext>
            </a:extLst>
          </p:cNvPr>
          <p:cNvSpPr/>
          <p:nvPr/>
        </p:nvSpPr>
        <p:spPr bwMode="auto">
          <a:xfrm>
            <a:off x="5746698" y="1348532"/>
            <a:ext cx="5531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79363"/>
                </a:solidFill>
              </a:rPr>
              <a:t>Для резидентов или управляющих индустриальных (промышленных) парков, обладающие в установленном законодательством порядке правами на здания/помещения, в которых предполагается использование приобретаемого оборудования</a:t>
            </a:r>
            <a:endParaRPr sz="1600" b="1" dirty="0">
              <a:solidFill>
                <a:srgbClr val="C79363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E4E4F98-52B9-422F-BB3C-68B15CD229EA}"/>
              </a:ext>
            </a:extLst>
          </p:cNvPr>
          <p:cNvGrpSpPr/>
          <p:nvPr/>
        </p:nvGrpSpPr>
        <p:grpSpPr bwMode="auto">
          <a:xfrm>
            <a:off x="5951984" y="3900194"/>
            <a:ext cx="5670909" cy="3218548"/>
            <a:chOff x="13042594" y="2615015"/>
            <a:chExt cx="5190340" cy="49206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8EF688F-2589-47A7-B9E2-BC9EF7EC1F2A}"/>
                </a:ext>
              </a:extLst>
            </p:cNvPr>
            <p:cNvSpPr/>
            <p:nvPr/>
          </p:nvSpPr>
          <p:spPr bwMode="auto">
            <a:xfrm>
              <a:off x="14730893" y="2615015"/>
              <a:ext cx="2195950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 млн </a:t>
              </a:r>
              <a:r>
                <a:rPr lang="ru-RU" dirty="0"/>
                <a:t>рублей</a:t>
              </a:r>
              <a:r>
                <a:rPr lang="ru-RU" b="1" dirty="0">
                  <a:solidFill>
                    <a:srgbClr val="C00000"/>
                  </a:solidFill>
                </a:rPr>
                <a:t>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15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7C1B177-AD47-49DD-A42B-B5059089D24A}"/>
                </a:ext>
              </a:extLst>
            </p:cNvPr>
            <p:cNvSpPr/>
            <p:nvPr/>
          </p:nvSpPr>
          <p:spPr bwMode="auto">
            <a:xfrm>
              <a:off x="14730893" y="3524005"/>
              <a:ext cx="1807431" cy="51423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60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16CBF62-3233-431A-9BC0-3E4D58B5E2DA}"/>
                </a:ext>
              </a:extLst>
            </p:cNvPr>
            <p:cNvSpPr/>
            <p:nvPr/>
          </p:nvSpPr>
          <p:spPr bwMode="auto">
            <a:xfrm>
              <a:off x="14730893" y="4321702"/>
              <a:ext cx="3502041" cy="32139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5% годовых, </a:t>
              </a:r>
              <a:r>
                <a:rPr lang="ru-RU" dirty="0"/>
                <a:t>в случае нарушения заемщиком требований к сроку ввода приобретенного оборудования в промышленную эксплуатацию – увеличивается </a:t>
              </a:r>
              <a:r>
                <a:rPr lang="ru-RU" b="1" dirty="0"/>
                <a:t>до 10%</a:t>
              </a:r>
              <a:endParaRPr b="1" dirty="0"/>
            </a:p>
          </p:txBody>
        </p:sp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id="{CEFFC7CE-F372-444B-96E2-C86307608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25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id="{EEC1D00E-FCB5-4F84-B165-D09CD350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26" name="Picture 6" descr="https://xn--b1aqpp2b.xn----8sbg5beewf.xn--p1ai/images/9519f396-be5f-62ad-b139-a010fd802c7a.png">
              <a:extLst>
                <a:ext uri="{FF2B5EF4-FFF2-40B4-BE49-F238E27FC236}">
                  <a16:creationId xmlns:a16="http://schemas.microsoft.com/office/drawing/2014/main" id="{7297BAC8-4E8C-42ED-99B4-CC909078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5932B65-13BC-4A33-8ADE-DDC8F147B568}"/>
                </a:ext>
              </a:extLst>
            </p:cNvPr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8B83A52-BDDF-4B43-9FC1-4F1273B7B87A}"/>
                </a:ext>
              </a:extLst>
            </p:cNvPr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4405C6D-7A81-401F-9E54-E0E4E356D8C8}"/>
                </a:ext>
              </a:extLst>
            </p:cNvPr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9C9F183-BFB4-4B92-8C6C-1B16C07E3B0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2685639"/>
            <a:ext cx="512653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DFA41A-0C8C-4D59-BE5A-1C7BB4A2D85C}"/>
              </a:ext>
            </a:extLst>
          </p:cNvPr>
          <p:cNvSpPr txBox="1"/>
          <p:nvPr/>
        </p:nvSpPr>
        <p:spPr>
          <a:xfrm>
            <a:off x="5746698" y="2682081"/>
            <a:ext cx="512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какие цели?</a:t>
            </a:r>
          </a:p>
          <a:p>
            <a:r>
              <a:rPr lang="ru-RU" dirty="0"/>
              <a:t>Приобретение оборудования для осуществления производственной деятельности на территории промышленного парка </a:t>
            </a:r>
          </a:p>
        </p:txBody>
      </p:sp>
    </p:spTree>
    <p:extLst>
      <p:ext uri="{BB962C8B-B14F-4D97-AF65-F5344CB8AC3E}">
        <p14:creationId xmlns:p14="http://schemas.microsoft.com/office/powerpoint/2010/main" val="427945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177665"/>
            <a:ext cx="10714038" cy="58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BB2D0A-BD3F-406D-80B6-FA940A9CF712}"/>
              </a:ext>
            </a:extLst>
          </p:cNvPr>
          <p:cNvGrpSpPr/>
          <p:nvPr/>
        </p:nvGrpSpPr>
        <p:grpSpPr bwMode="auto">
          <a:xfrm>
            <a:off x="2238865" y="94034"/>
            <a:ext cx="7714268" cy="799044"/>
            <a:chOff x="5948252" y="163009"/>
            <a:chExt cx="4370827" cy="1099599"/>
          </a:xfrm>
        </p:grpSpPr>
        <p:sp>
          <p:nvSpPr>
            <p:cNvPr id="7" name="Скругленный прямоугольник 59">
              <a:extLst>
                <a:ext uri="{FF2B5EF4-FFF2-40B4-BE49-F238E27FC236}">
                  <a16:creationId xmlns:a16="http://schemas.microsoft.com/office/drawing/2014/main" id="{8C2D410C-F917-441D-994E-8860FF93CF53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кругленный прямоугольник 14">
              <a:extLst>
                <a:ext uri="{FF2B5EF4-FFF2-40B4-BE49-F238E27FC236}">
                  <a16:creationId xmlns:a16="http://schemas.microsoft.com/office/drawing/2014/main" id="{9AF9932F-39C0-4823-8073-8858604FE63B}"/>
                </a:ext>
              </a:extLst>
            </p:cNvPr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166C62-D9E1-44CA-98EB-6302BF67BAC7}"/>
              </a:ext>
            </a:extLst>
          </p:cNvPr>
          <p:cNvSpPr txBox="1"/>
          <p:nvPr/>
        </p:nvSpPr>
        <p:spPr>
          <a:xfrm>
            <a:off x="2208282" y="3525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8E0000"/>
                </a:solidFill>
              </a:rPr>
              <a:t>Получатели микрозаймов в 2023 году</a:t>
            </a:r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B31265DB-367F-433B-8E9A-A3368B4A3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04493"/>
              </p:ext>
            </p:extLst>
          </p:nvPr>
        </p:nvGraphicFramePr>
        <p:xfrm>
          <a:off x="1907919" y="1070558"/>
          <a:ext cx="41433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43299" imgH="962010" progId="Excel.Sheet.12">
                  <p:embed/>
                </p:oleObj>
              </mc:Choice>
              <mc:Fallback>
                <p:oleObj name="Worksheet" r:id="rId2" imgW="4143299" imgH="962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919" y="1070558"/>
                        <a:ext cx="41433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692BC04B-E2D9-4349-8CB1-28E49A179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10764"/>
              </p:ext>
            </p:extLst>
          </p:nvPr>
        </p:nvGraphicFramePr>
        <p:xfrm>
          <a:off x="6046368" y="1074744"/>
          <a:ext cx="41433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43299" imgH="962010" progId="Excel.Sheet.12">
                  <p:embed/>
                </p:oleObj>
              </mc:Choice>
              <mc:Fallback>
                <p:oleObj name="Worksheet" r:id="rId4" imgW="4143299" imgH="962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6368" y="1074744"/>
                        <a:ext cx="41433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3DD22531-A3DE-48B5-BD88-4C21BEB0C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69081"/>
              </p:ext>
            </p:extLst>
          </p:nvPr>
        </p:nvGraphicFramePr>
        <p:xfrm>
          <a:off x="6046368" y="2016068"/>
          <a:ext cx="414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43299" imgH="380970" progId="Excel.Sheet.12">
                  <p:embed/>
                </p:oleObj>
              </mc:Choice>
              <mc:Fallback>
                <p:oleObj name="Worksheet" r:id="rId5" imgW="4143299" imgH="3809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6368" y="2016068"/>
                        <a:ext cx="41433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F9D0DE-3D6D-4B17-AF1A-8AAB67D08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41159"/>
              </p:ext>
            </p:extLst>
          </p:nvPr>
        </p:nvGraphicFramePr>
        <p:xfrm>
          <a:off x="1911863" y="2016068"/>
          <a:ext cx="41433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4143299" imgH="4762530" progId="Excel.Sheet.12">
                  <p:embed/>
                </p:oleObj>
              </mc:Choice>
              <mc:Fallback>
                <p:oleObj name="Worksheet" r:id="rId7" imgW="4143299" imgH="476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1863" y="2016068"/>
                        <a:ext cx="4143375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8672636-DD6E-47A7-8BA8-D3BF6E7E0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87432"/>
              </p:ext>
            </p:extLst>
          </p:nvPr>
        </p:nvGraphicFramePr>
        <p:xfrm>
          <a:off x="6046367" y="2387543"/>
          <a:ext cx="414337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4143299" imgH="4391010" progId="Excel.Sheet.12">
                  <p:embed/>
                </p:oleObj>
              </mc:Choice>
              <mc:Fallback>
                <p:oleObj name="Worksheet" r:id="rId9" imgW="414329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6367" y="2387543"/>
                        <a:ext cx="414337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108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481</Words>
  <Application>Microsoft Office PowerPoint</Application>
  <DocSecurity>0</DocSecurity>
  <PresentationFormat>Широкоэкранный</PresentationFormat>
  <Paragraphs>104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Circe</vt:lpstr>
      <vt:lpstr>Тема Office</vt:lpstr>
      <vt:lpstr>Office Theme</vt:lpstr>
      <vt:lpstr>Worksheet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Софронова Гульнара Ринатовна</cp:lastModifiedBy>
  <cp:revision>195</cp:revision>
  <dcterms:created xsi:type="dcterms:W3CDTF">2022-12-12T14:36:21Z</dcterms:created>
  <dcterms:modified xsi:type="dcterms:W3CDTF">2023-08-17T09:20:29Z</dcterms:modified>
  <cp:category/>
  <dc:identifier/>
  <cp:contentStatus/>
  <dc:language/>
  <cp:version/>
</cp:coreProperties>
</file>